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7" r:id="rId3"/>
    <p:sldId id="271" r:id="rId4"/>
    <p:sldId id="272" r:id="rId5"/>
    <p:sldId id="274" r:id="rId6"/>
    <p:sldId id="266" r:id="rId7"/>
    <p:sldId id="268" r:id="rId8"/>
    <p:sldId id="262" r:id="rId9"/>
    <p:sldId id="263" r:id="rId10"/>
    <p:sldId id="259" r:id="rId11"/>
    <p:sldId id="275" r:id="rId12"/>
    <p:sldId id="260" r:id="rId13"/>
    <p:sldId id="264" r:id="rId14"/>
    <p:sldId id="276" r:id="rId15"/>
    <p:sldId id="261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81" d="100"/>
          <a:sy n="81" d="100"/>
        </p:scale>
        <p:origin x="-28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5464-D0FE-4EF9-A9E1-9FA6889C547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E47-CDF9-4326-AC92-A5E8768E1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7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5464-D0FE-4EF9-A9E1-9FA6889C547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E47-CDF9-4326-AC92-A5E8768E1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6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5464-D0FE-4EF9-A9E1-9FA6889C547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E47-CDF9-4326-AC92-A5E8768E1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7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5464-D0FE-4EF9-A9E1-9FA6889C547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E47-CDF9-4326-AC92-A5E8768E1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5464-D0FE-4EF9-A9E1-9FA6889C547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E47-CDF9-4326-AC92-A5E8768E1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3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5464-D0FE-4EF9-A9E1-9FA6889C547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E47-CDF9-4326-AC92-A5E8768E1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7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5464-D0FE-4EF9-A9E1-9FA6889C547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E47-CDF9-4326-AC92-A5E8768E1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5464-D0FE-4EF9-A9E1-9FA6889C547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E47-CDF9-4326-AC92-A5E8768E1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20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5464-D0FE-4EF9-A9E1-9FA6889C547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E47-CDF9-4326-AC92-A5E8768E1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2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5464-D0FE-4EF9-A9E1-9FA6889C547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E47-CDF9-4326-AC92-A5E8768E1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1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C5464-D0FE-4EF9-A9E1-9FA6889C547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2E47-CDF9-4326-AC92-A5E8768E1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9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C5464-D0FE-4EF9-A9E1-9FA6889C5476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82E47-CDF9-4326-AC92-A5E8768E1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0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035" y="12762"/>
            <a:ext cx="6915808" cy="684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00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9" y="1476103"/>
            <a:ext cx="5157786" cy="51337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648138"/>
            <a:ext cx="5183188" cy="596166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r" rtl="1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IQ" sz="1300" dirty="0">
                <a:solidFill>
                  <a:prstClr val="black"/>
                </a:solidFill>
                <a:cs typeface="B Titr" panose="00000700000000000000" pitchFamily="2" charset="-78"/>
              </a:rPr>
              <a:t>عضو شورای مرکزی </a:t>
            </a:r>
            <a:r>
              <a:rPr lang="fa-IR" sz="1300" dirty="0" smtClean="0">
                <a:solidFill>
                  <a:prstClr val="black"/>
                </a:solidFill>
                <a:cs typeface="B Titr" panose="00000700000000000000" pitchFamily="2" charset="-78"/>
              </a:rPr>
              <a:t>کمیته دانشجویی توسعه آموزش</a:t>
            </a:r>
            <a:endParaRPr lang="fa-IR" sz="13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lvl="0" algn="r" rtl="1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IQ" sz="1300" dirty="0" smtClean="0">
                <a:solidFill>
                  <a:prstClr val="black"/>
                </a:solidFill>
                <a:cs typeface="B Titr" panose="00000700000000000000" pitchFamily="2" charset="-78"/>
              </a:rPr>
              <a:t>سردبیر </a:t>
            </a:r>
            <a:r>
              <a:rPr lang="ar-IQ" sz="1300" dirty="0">
                <a:solidFill>
                  <a:prstClr val="black"/>
                </a:solidFill>
                <a:cs typeface="B Titr" panose="00000700000000000000" pitchFamily="2" charset="-78"/>
              </a:rPr>
              <a:t>نشریه پویش </a:t>
            </a:r>
            <a:r>
              <a:rPr lang="fa-IR" sz="1300" dirty="0" smtClean="0">
                <a:solidFill>
                  <a:prstClr val="black"/>
                </a:solidFill>
                <a:cs typeface="B Titr" panose="00000700000000000000" pitchFamily="2" charset="-78"/>
              </a:rPr>
              <a:t>از</a:t>
            </a:r>
            <a:r>
              <a:rPr lang="ar-IQ" sz="1300" dirty="0" smtClean="0">
                <a:solidFill>
                  <a:prstClr val="black"/>
                </a:solidFill>
                <a:cs typeface="B Titr" panose="00000700000000000000" pitchFamily="2" charset="-78"/>
              </a:rPr>
              <a:t> </a:t>
            </a:r>
            <a:r>
              <a:rPr lang="ar-IQ" sz="1300" dirty="0">
                <a:solidFill>
                  <a:prstClr val="black"/>
                </a:solidFill>
                <a:cs typeface="B Titr" panose="00000700000000000000" pitchFamily="2" charset="-78"/>
              </a:rPr>
              <a:t>سال ۹۸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300" dirty="0" smtClean="0">
                <a:cs typeface="B Titr" panose="00000700000000000000" pitchFamily="2" charset="-78"/>
              </a:rPr>
              <a:t>عضو فعال شبکه ی جهانی آموزش و پژوهش علمی</a:t>
            </a:r>
            <a:r>
              <a:rPr lang="en-US" sz="1300" dirty="0" smtClean="0">
                <a:cs typeface="B Titr" panose="00000700000000000000" pitchFamily="2" charset="-78"/>
              </a:rPr>
              <a:t>(USERN) </a:t>
            </a:r>
            <a:r>
              <a:rPr lang="ar-IQ" sz="1300" dirty="0">
                <a:cs typeface="B Titr" panose="00000700000000000000" pitchFamily="2" charset="-78"/>
              </a:rPr>
              <a:t>و گروه </a:t>
            </a:r>
            <a:r>
              <a:rPr lang="en-US" sz="1300" dirty="0" smtClean="0">
                <a:cs typeface="B Titr" panose="00000700000000000000" pitchFamily="2" charset="-78"/>
              </a:rPr>
              <a:t>SRMEG</a:t>
            </a:r>
            <a:endParaRPr lang="fa-IR" sz="1300" dirty="0" smtClean="0">
              <a:cs typeface="B Titr" panose="00000700000000000000" pitchFamily="2" charset="-78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300" dirty="0" smtClean="0">
                <a:cs typeface="B Titr" panose="00000700000000000000" pitchFamily="2" charset="-78"/>
              </a:rPr>
              <a:t>عضو انجمن کارآفرینی اروپا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IQ" sz="1300" dirty="0">
                <a:cs typeface="B Titr" panose="00000700000000000000" pitchFamily="2" charset="-78"/>
              </a:rPr>
              <a:t>مسئول و موسس </a:t>
            </a:r>
            <a:r>
              <a:rPr lang="fa-IR" sz="1300" dirty="0" smtClean="0">
                <a:cs typeface="B Titr" panose="00000700000000000000" pitchFamily="2" charset="-78"/>
              </a:rPr>
              <a:t>شبکه همکاری آکادمیک استاد و دانشجو(</a:t>
            </a:r>
            <a:r>
              <a:rPr lang="en-US" sz="1300" dirty="0" smtClean="0">
                <a:cs typeface="B Titr" panose="00000700000000000000" pitchFamily="2" charset="-78"/>
              </a:rPr>
              <a:t>NASAAMED</a:t>
            </a:r>
            <a:r>
              <a:rPr lang="fa-IR" sz="1300" dirty="0" smtClean="0">
                <a:cs typeface="B Titr" panose="00000700000000000000" pitchFamily="2" charset="-78"/>
              </a:rPr>
              <a:t>)برای ارتقا آموزش پزشکی</a:t>
            </a:r>
            <a:r>
              <a:rPr lang="en-US" sz="1300" dirty="0" smtClean="0">
                <a:cs typeface="B Titr" panose="00000700000000000000" pitchFamily="2" charset="-78"/>
              </a:rPr>
              <a:t> </a:t>
            </a:r>
            <a:r>
              <a:rPr lang="ar-IQ" sz="1300" dirty="0" smtClean="0">
                <a:cs typeface="B Titr" panose="00000700000000000000" pitchFamily="2" charset="-78"/>
              </a:rPr>
              <a:t>از </a:t>
            </a:r>
            <a:r>
              <a:rPr lang="ar-IQ" sz="1300" dirty="0">
                <a:cs typeface="B Titr" panose="00000700000000000000" pitchFamily="2" charset="-78"/>
              </a:rPr>
              <a:t>سال </a:t>
            </a:r>
            <a:r>
              <a:rPr lang="ar-IQ" sz="1300" dirty="0" smtClean="0">
                <a:cs typeface="B Titr" panose="00000700000000000000" pitchFamily="2" charset="-78"/>
              </a:rPr>
              <a:t>۹۸</a:t>
            </a:r>
            <a:endParaRPr lang="en-US" sz="1300" dirty="0" smtClean="0">
              <a:cs typeface="B Titr" panose="00000700000000000000" pitchFamily="2" charset="-78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300" dirty="0">
                <a:cs typeface="B Titr" panose="00000700000000000000" pitchFamily="2" charset="-78"/>
              </a:rPr>
              <a:t>مسئول گروه منتورینگ پژوهشی </a:t>
            </a:r>
            <a:r>
              <a:rPr lang="en-US" sz="1300" dirty="0">
                <a:cs typeface="B Titr" panose="00000700000000000000" pitchFamily="2" charset="-78"/>
              </a:rPr>
              <a:t>GBR</a:t>
            </a:r>
            <a:endParaRPr lang="fa-IR" sz="1300" dirty="0">
              <a:cs typeface="B Titr" panose="00000700000000000000" pitchFamily="2" charset="-78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IQ" sz="1300" dirty="0" smtClean="0">
                <a:cs typeface="B Titr" panose="00000700000000000000" pitchFamily="2" charset="-78"/>
              </a:rPr>
              <a:t>دوبار </a:t>
            </a:r>
            <a:r>
              <a:rPr lang="ar-IQ" sz="1300" dirty="0">
                <a:cs typeface="B Titr" panose="00000700000000000000" pitchFamily="2" charset="-78"/>
              </a:rPr>
              <a:t>پژوهشگر برتر دانشگاه </a:t>
            </a:r>
            <a:r>
              <a:rPr lang="ar-IQ" sz="1300" dirty="0" smtClean="0">
                <a:cs typeface="B Titr" panose="00000700000000000000" pitchFamily="2" charset="-78"/>
              </a:rPr>
              <a:t>در </a:t>
            </a:r>
            <a:r>
              <a:rPr lang="ar-IQ" sz="1300" dirty="0">
                <a:cs typeface="B Titr" panose="00000700000000000000" pitchFamily="2" charset="-78"/>
              </a:rPr>
              <a:t>سالهای ۹۸ و ۱۴۰۰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IQ" sz="1300" dirty="0">
                <a:cs typeface="B Titr" panose="00000700000000000000" pitchFamily="2" charset="-78"/>
              </a:rPr>
              <a:t>عضو کمیته برنامه درسی پزشکی 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IQ" sz="1300" dirty="0">
                <a:cs typeface="B Titr" panose="00000700000000000000" pitchFamily="2" charset="-78"/>
              </a:rPr>
              <a:t>عضو فدراسیون بین المللی مخترعین</a:t>
            </a:r>
            <a:r>
              <a:rPr lang="en-US" sz="1300" dirty="0">
                <a:cs typeface="B Titr" panose="00000700000000000000" pitchFamily="2" charset="-78"/>
              </a:rPr>
              <a:t>IFIA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IQ" sz="1300" dirty="0">
                <a:cs typeface="B Titr" panose="00000700000000000000" pitchFamily="2" charset="-78"/>
              </a:rPr>
              <a:t>چاپ بیش از ۱۰ مقاله </a:t>
            </a:r>
            <a:r>
              <a:rPr lang="en-US" sz="1300" dirty="0">
                <a:cs typeface="B Titr" panose="00000700000000000000" pitchFamily="2" charset="-78"/>
              </a:rPr>
              <a:t>ISI </a:t>
            </a:r>
            <a:r>
              <a:rPr lang="fa-IR" sz="1300" dirty="0" smtClean="0">
                <a:cs typeface="B Titr" panose="00000700000000000000" pitchFamily="2" charset="-78"/>
              </a:rPr>
              <a:t> (</a:t>
            </a:r>
            <a:r>
              <a:rPr lang="en-US" sz="1300" dirty="0" smtClean="0">
                <a:cs typeface="B Titr" panose="00000700000000000000" pitchFamily="2" charset="-78"/>
              </a:rPr>
              <a:t>H6</a:t>
            </a:r>
            <a:r>
              <a:rPr lang="fa-IR" sz="1300" dirty="0" smtClean="0">
                <a:cs typeface="B Titr" panose="00000700000000000000" pitchFamily="2" charset="-78"/>
              </a:rPr>
              <a:t>)</a:t>
            </a:r>
            <a:endParaRPr lang="en-US" sz="1300" dirty="0">
              <a:cs typeface="B Titr" panose="00000700000000000000" pitchFamily="2" charset="-78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300" dirty="0" smtClean="0">
                <a:cs typeface="B Titr" panose="00000700000000000000" pitchFamily="2" charset="-78"/>
              </a:rPr>
              <a:t>ارائه مقاله بصورت سخنرانی </a:t>
            </a:r>
            <a:r>
              <a:rPr lang="ar-IQ" sz="1300" dirty="0" smtClean="0">
                <a:cs typeface="B Titr" panose="00000700000000000000" pitchFamily="2" charset="-78"/>
              </a:rPr>
              <a:t>در </a:t>
            </a:r>
            <a:r>
              <a:rPr lang="ar-IQ" sz="1300" dirty="0">
                <a:cs typeface="B Titr" panose="00000700000000000000" pitchFamily="2" charset="-78"/>
              </a:rPr>
              <a:t>کنگره بین المللی ۲۰۲۰ یوسرن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IQ" sz="1300" dirty="0">
                <a:cs typeface="B Titr" panose="00000700000000000000" pitchFamily="2" charset="-78"/>
              </a:rPr>
              <a:t>داور کنگره های کشوری علوم پزشکی در چند دوره 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IQ" sz="1300" dirty="0">
                <a:cs typeface="B Titr" panose="00000700000000000000" pitchFamily="2" charset="-78"/>
              </a:rPr>
              <a:t>ثبت دو اظهار نامه اختراع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IQ" sz="1300" dirty="0" smtClean="0">
                <a:cs typeface="B Titr" panose="00000700000000000000" pitchFamily="2" charset="-78"/>
              </a:rPr>
              <a:t>دبیر</a:t>
            </a:r>
            <a:r>
              <a:rPr lang="en-US" sz="1300" dirty="0" smtClean="0">
                <a:solidFill>
                  <a:prstClr val="black"/>
                </a:solidFill>
                <a:cs typeface="B Titr" panose="00000700000000000000" pitchFamily="2" charset="-78"/>
              </a:rPr>
              <a:t> </a:t>
            </a:r>
            <a:r>
              <a:rPr lang="en-US" sz="1300" dirty="0">
                <a:solidFill>
                  <a:prstClr val="black"/>
                </a:solidFill>
                <a:cs typeface="B Titr" panose="00000700000000000000" pitchFamily="2" charset="-78"/>
              </a:rPr>
              <a:t>EDC</a:t>
            </a:r>
            <a:r>
              <a:rPr lang="en-US" sz="1300" dirty="0" smtClean="0">
                <a:cs typeface="B Titr" panose="00000700000000000000" pitchFamily="2" charset="-78"/>
              </a:rPr>
              <a:t> </a:t>
            </a:r>
            <a:r>
              <a:rPr lang="ar-IQ" sz="1300" dirty="0" smtClean="0">
                <a:cs typeface="B Titr" panose="00000700000000000000" pitchFamily="2" charset="-78"/>
              </a:rPr>
              <a:t>دانشجویی </a:t>
            </a:r>
            <a:r>
              <a:rPr lang="ar-IQ" sz="1300" dirty="0">
                <a:cs typeface="B Titr" panose="00000700000000000000" pitchFamily="2" charset="-78"/>
              </a:rPr>
              <a:t>جدید 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IQ" sz="1300" dirty="0">
                <a:cs typeface="B Titr" panose="00000700000000000000" pitchFamily="2" charset="-78"/>
              </a:rPr>
              <a:t>عضو </a:t>
            </a:r>
            <a:r>
              <a:rPr lang="fa-IR" sz="1300" dirty="0" smtClean="0">
                <a:cs typeface="B Titr" panose="00000700000000000000" pitchFamily="2" charset="-78"/>
              </a:rPr>
              <a:t>فعال </a:t>
            </a:r>
            <a:r>
              <a:rPr lang="ar-IQ" sz="1300" dirty="0" smtClean="0">
                <a:cs typeface="B Titr" panose="00000700000000000000" pitchFamily="2" charset="-78"/>
              </a:rPr>
              <a:t>کمیته تحقیقات</a:t>
            </a:r>
            <a:r>
              <a:rPr lang="fa-IR" sz="1300" dirty="0" smtClean="0">
                <a:cs typeface="B Titr" panose="00000700000000000000" pitchFamily="2" charset="-78"/>
              </a:rPr>
              <a:t> دانشجویی</a:t>
            </a:r>
            <a:endParaRPr lang="en-US" sz="1300" dirty="0"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6646" y="524439"/>
            <a:ext cx="3836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سرکار خانم هانیه یاور پور</a:t>
            </a:r>
            <a:endParaRPr lang="en-U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2160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9" y="1681163"/>
            <a:ext cx="5157786" cy="48372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9766" y="2677886"/>
            <a:ext cx="5183188" cy="257038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کسب مدال برنز</a:t>
            </a:r>
          </a:p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 حیطه استدلال بالینی </a:t>
            </a:r>
          </a:p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در چهاردهمین</a:t>
            </a:r>
          </a:p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 المپیاد علمی دانشجویان علوم پزشکی</a:t>
            </a:r>
          </a:p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 سراسر کشور</a:t>
            </a:r>
            <a:endParaRPr lang="en-US" sz="2800" dirty="0"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9594" y="1681163"/>
            <a:ext cx="4703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جناب آقای سید علیرضا موسوی مجد</a:t>
            </a:r>
            <a:endParaRPr lang="en-US" sz="2800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50264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979714"/>
            <a:ext cx="5157787" cy="52099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183179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ctr" rtl="1">
              <a:lnSpc>
                <a:spcPct val="150000"/>
              </a:lnSpc>
              <a:buNone/>
            </a:pPr>
            <a:r>
              <a:rPr lang="fa-IR" sz="3600" dirty="0">
                <a:solidFill>
                  <a:prstClr val="black"/>
                </a:solidFill>
                <a:cs typeface="B Titr" panose="00000700000000000000" pitchFamily="2" charset="-78"/>
              </a:rPr>
              <a:t>رتبه </a:t>
            </a:r>
            <a:r>
              <a:rPr lang="fa-IR" sz="3600" dirty="0" smtClean="0">
                <a:solidFill>
                  <a:prstClr val="black"/>
                </a:solidFill>
                <a:cs typeface="B Titr" panose="00000700000000000000" pitchFamily="2" charset="-78"/>
              </a:rPr>
              <a:t>9 </a:t>
            </a:r>
            <a:r>
              <a:rPr lang="fa-IR" sz="3600" dirty="0">
                <a:solidFill>
                  <a:prstClr val="black"/>
                </a:solidFill>
                <a:cs typeface="B Titr" panose="00000700000000000000" pitchFamily="2" charset="-78"/>
              </a:rPr>
              <a:t>کشوری </a:t>
            </a:r>
            <a:endParaRPr lang="fa-IR" sz="3600" dirty="0" smtClean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marL="0" lvl="0" indent="0" algn="ctr" rtl="1">
              <a:lnSpc>
                <a:spcPct val="150000"/>
              </a:lnSpc>
              <a:buNone/>
            </a:pPr>
            <a:r>
              <a:rPr lang="fa-IR" sz="3600" dirty="0" smtClean="0">
                <a:solidFill>
                  <a:prstClr val="black"/>
                </a:solidFill>
                <a:cs typeface="B Titr" panose="00000700000000000000" pitchFamily="2" charset="-78"/>
              </a:rPr>
              <a:t>در </a:t>
            </a:r>
            <a:r>
              <a:rPr lang="fa-IR" sz="3600" dirty="0">
                <a:solidFill>
                  <a:prstClr val="black"/>
                </a:solidFill>
                <a:cs typeface="B Titr" panose="00000700000000000000" pitchFamily="2" charset="-78"/>
              </a:rPr>
              <a:t>آزمون دستیاری 1402</a:t>
            </a:r>
            <a:endParaRPr lang="en-US" sz="36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080069" y="1508344"/>
            <a:ext cx="3563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سرکار خانم کوثر حسنی</a:t>
            </a:r>
            <a:endParaRPr lang="en-U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05521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9" y="1058092"/>
            <a:ext cx="5157786" cy="55778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23314" y="2505075"/>
            <a:ext cx="4432074" cy="221061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 rtl="1">
              <a:lnSpc>
                <a:spcPct val="150000"/>
              </a:lnSpc>
              <a:buNone/>
            </a:pPr>
            <a:r>
              <a:rPr lang="fa-IR" sz="3600" dirty="0">
                <a:solidFill>
                  <a:prstClr val="black"/>
                </a:solidFill>
                <a:cs typeface="B Titr" panose="00000700000000000000" pitchFamily="2" charset="-78"/>
              </a:rPr>
              <a:t>رتبه </a:t>
            </a:r>
            <a:r>
              <a:rPr lang="fa-IR" sz="3600" dirty="0" smtClean="0">
                <a:solidFill>
                  <a:prstClr val="black"/>
                </a:solidFill>
                <a:cs typeface="B Titr" panose="00000700000000000000" pitchFamily="2" charset="-78"/>
              </a:rPr>
              <a:t>10 کشوری</a:t>
            </a:r>
          </a:p>
          <a:p>
            <a:pPr marL="0" lvl="0" indent="0" algn="ctr" rtl="1">
              <a:lnSpc>
                <a:spcPct val="150000"/>
              </a:lnSpc>
              <a:buNone/>
            </a:pPr>
            <a:r>
              <a:rPr lang="fa-IR" sz="3600" dirty="0" smtClean="0">
                <a:solidFill>
                  <a:prstClr val="black"/>
                </a:solidFill>
                <a:cs typeface="B Titr" panose="00000700000000000000" pitchFamily="2" charset="-78"/>
              </a:rPr>
              <a:t> </a:t>
            </a:r>
            <a:r>
              <a:rPr lang="fa-IR" sz="3600" dirty="0">
                <a:solidFill>
                  <a:prstClr val="black"/>
                </a:solidFill>
                <a:cs typeface="B Titr" panose="00000700000000000000" pitchFamily="2" charset="-78"/>
              </a:rPr>
              <a:t>در آزمون دستیاری 1402</a:t>
            </a:r>
            <a:endParaRPr lang="en-US" sz="36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algn="ctr"/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6487022" y="1508344"/>
            <a:ext cx="5304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جناب آقای علی طاهری نژاد لداری</a:t>
            </a:r>
            <a:endParaRPr lang="en-U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8900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69" y="1598246"/>
            <a:ext cx="5029200" cy="44467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4969" y="3099656"/>
            <a:ext cx="5183188" cy="2117114"/>
          </a:xfrm>
        </p:spPr>
        <p:txBody>
          <a:bodyPr>
            <a:normAutofit/>
          </a:bodyPr>
          <a:lstStyle/>
          <a:p>
            <a:pPr lvl="0"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fa-IR" sz="1800" dirty="0" smtClean="0">
              <a:cs typeface="B Titr" panose="00000700000000000000" pitchFamily="2" charset="-78"/>
            </a:endParaRPr>
          </a:p>
          <a:p>
            <a:pPr lvl="0"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fa-IR" sz="1800" dirty="0">
              <a:cs typeface="B Titr" panose="00000700000000000000" pitchFamily="2" charset="-78"/>
            </a:endParaRPr>
          </a:p>
          <a:p>
            <a:pPr marL="0" lvl="0" indent="0" algn="ctr" rtl="1">
              <a:buClr>
                <a:srgbClr val="0070C0"/>
              </a:buClr>
              <a:buNone/>
            </a:pPr>
            <a:r>
              <a:rPr lang="fa-IR" sz="3200" dirty="0" smtClean="0">
                <a:cs typeface="B Titr" panose="00000700000000000000" pitchFamily="2" charset="-78"/>
              </a:rPr>
              <a:t>رتبه 25 کشوری آزمون دستیاری سال 1402</a:t>
            </a:r>
            <a:endParaRPr lang="en-US" sz="3200" dirty="0">
              <a:cs typeface="B Titr" panose="00000700000000000000" pitchFamily="2" charset="-78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111" y="1598246"/>
            <a:ext cx="48228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61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1058092"/>
            <a:ext cx="5157787" cy="54578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13223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lvl="0" indent="0" algn="ctr" rtl="1">
              <a:lnSpc>
                <a:spcPct val="150000"/>
              </a:lnSpc>
              <a:buNone/>
            </a:pPr>
            <a:r>
              <a:rPr lang="fa-IR" sz="3600" dirty="0">
                <a:solidFill>
                  <a:prstClr val="black"/>
                </a:solidFill>
                <a:cs typeface="B Titr" panose="00000700000000000000" pitchFamily="2" charset="-78"/>
              </a:rPr>
              <a:t>رتبه </a:t>
            </a:r>
            <a:r>
              <a:rPr lang="fa-IR" sz="3600" dirty="0" smtClean="0">
                <a:solidFill>
                  <a:prstClr val="black"/>
                </a:solidFill>
                <a:cs typeface="B Titr" panose="00000700000000000000" pitchFamily="2" charset="-78"/>
              </a:rPr>
              <a:t>32 کشوری</a:t>
            </a:r>
          </a:p>
          <a:p>
            <a:pPr marL="0" lvl="0" indent="0" algn="ctr" rtl="1">
              <a:lnSpc>
                <a:spcPct val="150000"/>
              </a:lnSpc>
              <a:buNone/>
            </a:pPr>
            <a:r>
              <a:rPr lang="fa-IR" sz="3600" dirty="0" smtClean="0">
                <a:solidFill>
                  <a:prstClr val="black"/>
                </a:solidFill>
                <a:cs typeface="B Titr" panose="00000700000000000000" pitchFamily="2" charset="-78"/>
              </a:rPr>
              <a:t> </a:t>
            </a:r>
            <a:r>
              <a:rPr lang="fa-IR" sz="3600" dirty="0">
                <a:solidFill>
                  <a:prstClr val="black"/>
                </a:solidFill>
                <a:cs typeface="B Titr" panose="00000700000000000000" pitchFamily="2" charset="-78"/>
              </a:rPr>
              <a:t>در آزمون دستیاری 1402</a:t>
            </a:r>
            <a:endParaRPr lang="en-US" sz="36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82296" y="1681163"/>
            <a:ext cx="4362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جناب آقای رضا نیکخو امیری </a:t>
            </a:r>
            <a:endParaRPr lang="en-US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40996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85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پوستر حدیث:‌ علم، ريشه هر خوبى است | موسسه تحقیقات و نشر معارف اهل البیت  علیهم السلا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87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خلاصه فعالیتهای انجام شده </a:t>
            </a:r>
            <a:r>
              <a:rPr lang="fa-I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در مرکز مطالعات و توسعه </a:t>
            </a:r>
            <a:r>
              <a:rPr lang="fa-IR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آموزش علوم پزشکی دانشگاه</a:t>
            </a:r>
            <a:endParaRPr lang="en-US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ar-SA" b="1" dirty="0">
                <a:solidFill>
                  <a:srgbClr val="000000"/>
                </a:solidFill>
                <a:latin typeface="Lucida Sans Unicode"/>
                <a:ea typeface="Calibri"/>
                <a:cs typeface="B Nazanin"/>
              </a:rPr>
              <a:t>کسب درجه اعتبار کامل و اعتبار 4 ساله حکم استمرار مرکز در اعتبار سنجی مراکز مطالعات و توسعه آموزش علوم پزشکی دانشگاههای علوم پزشکی(9 حیطه و جمعا نزدیک به 117 سنجه الزامی و ترجیحی</a:t>
            </a:r>
            <a:r>
              <a:rPr lang="ar-SA" b="1" dirty="0" smtClean="0">
                <a:solidFill>
                  <a:srgbClr val="000000"/>
                </a:solidFill>
                <a:latin typeface="Lucida Sans Unicode"/>
                <a:ea typeface="Calibri"/>
                <a:cs typeface="B Nazanin"/>
              </a:rPr>
              <a:t>)</a:t>
            </a:r>
            <a:endParaRPr lang="fa-IR" b="1" dirty="0" smtClean="0">
              <a:solidFill>
                <a:srgbClr val="000000"/>
              </a:solidFill>
              <a:latin typeface="Lucida Sans Unicode"/>
              <a:ea typeface="Calibri"/>
              <a:cs typeface="B Nazanin"/>
            </a:endParaRPr>
          </a:p>
          <a:p>
            <a:pPr marR="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fa-IR" b="1" dirty="0" smtClean="0">
                <a:solidFill>
                  <a:srgbClr val="000000"/>
                </a:solidFill>
                <a:latin typeface="Lucida Sans Unicode"/>
                <a:ea typeface="Calibri"/>
                <a:cs typeface="B Nazanin"/>
              </a:rPr>
              <a:t>فعال نمودن مجدد سامانه دانش پژوهی در سایت وزارت متبوع </a:t>
            </a:r>
          </a:p>
          <a:p>
            <a:pPr lvl="0" algn="r" rtl="1">
              <a:lnSpc>
                <a:spcPct val="115000"/>
              </a:lnSpc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ar-SA" b="1" dirty="0" smtClean="0">
                <a:solidFill>
                  <a:srgbClr val="000000"/>
                </a:solidFill>
                <a:ea typeface="Calibri"/>
                <a:cs typeface="B Nazanin"/>
              </a:rPr>
              <a:t>تفویض اختیار کامل در فعالیتهای دانش پژوهی مربوط به هیات های ممیزه</a:t>
            </a:r>
            <a:endParaRPr lang="en-US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R="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ar-SA" b="1" dirty="0" smtClean="0">
                <a:solidFill>
                  <a:srgbClr val="000000"/>
                </a:solidFill>
                <a:latin typeface="Lucida Sans Unicode"/>
                <a:ea typeface="Calibri"/>
                <a:cs typeface="B Nazanin"/>
              </a:rPr>
              <a:t>انعقاد </a:t>
            </a:r>
            <a:r>
              <a:rPr lang="ar-SA" b="1" dirty="0">
                <a:solidFill>
                  <a:srgbClr val="000000"/>
                </a:solidFill>
                <a:latin typeface="Lucida Sans Unicode"/>
                <a:ea typeface="Calibri"/>
                <a:cs typeface="B Nazanin"/>
              </a:rPr>
              <a:t>تفاهم نامه همکاریهای آموزشی و پژوهشی با سایر  مراکز کلان منطقه و کشور</a:t>
            </a:r>
            <a:endParaRPr lang="en-US" dirty="0">
              <a:latin typeface="Times New Roman"/>
              <a:ea typeface="Times New Roman"/>
            </a:endParaRPr>
          </a:p>
          <a:p>
            <a:pPr marR="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ar-SA" b="1" dirty="0" smtClean="0">
                <a:solidFill>
                  <a:srgbClr val="000000"/>
                </a:solidFill>
                <a:ea typeface="Calibri"/>
                <a:cs typeface="B Nazanin"/>
              </a:rPr>
              <a:t>راه </a:t>
            </a:r>
            <a:r>
              <a:rPr lang="ar-SA" b="1" dirty="0">
                <a:solidFill>
                  <a:srgbClr val="000000"/>
                </a:solidFill>
                <a:ea typeface="Calibri"/>
                <a:cs typeface="B Nazanin"/>
              </a:rPr>
              <a:t>اندازی شبکه همکاری آکادمیک استاد و دانشجو </a:t>
            </a:r>
            <a:r>
              <a:rPr lang="en-US" b="1" dirty="0">
                <a:solidFill>
                  <a:srgbClr val="000000"/>
                </a:solidFill>
                <a:ea typeface="Calibri"/>
                <a:cs typeface="B Nazanin"/>
              </a:rPr>
              <a:t>NASAAMED</a:t>
            </a:r>
            <a:r>
              <a:rPr lang="en-US" b="1" dirty="0">
                <a:solidFill>
                  <a:srgbClr val="000000"/>
                </a:solidFill>
                <a:latin typeface="B Nazanin"/>
                <a:ea typeface="Calibri"/>
              </a:rPr>
              <a:t> </a:t>
            </a:r>
            <a:endParaRPr lang="en-US" dirty="0">
              <a:latin typeface="Times New Roman"/>
              <a:ea typeface="Times New Roman"/>
            </a:endParaRPr>
          </a:p>
          <a:p>
            <a:pPr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rgbClr val="000000"/>
                </a:solidFill>
                <a:ea typeface="Calibri"/>
                <a:cs typeface="B Nazanin"/>
              </a:rPr>
              <a:t>راه اندازی سالن </a:t>
            </a:r>
            <a:r>
              <a:rPr lang="fa-IR" b="1" dirty="0" smtClean="0">
                <a:solidFill>
                  <a:srgbClr val="000000"/>
                </a:solidFill>
                <a:ea typeface="Calibri"/>
                <a:cs typeface="B Nazanin"/>
              </a:rPr>
              <a:t>مرکزی </a:t>
            </a:r>
            <a:r>
              <a:rPr lang="ar-SA" b="1" dirty="0" smtClean="0">
                <a:solidFill>
                  <a:srgbClr val="000000"/>
                </a:solidFill>
                <a:ea typeface="Calibri"/>
                <a:cs typeface="B Nazanin"/>
              </a:rPr>
              <a:t>مهارتهای </a:t>
            </a:r>
            <a:r>
              <a:rPr lang="ar-SA" b="1" dirty="0">
                <a:solidFill>
                  <a:srgbClr val="000000"/>
                </a:solidFill>
                <a:ea typeface="Calibri"/>
                <a:cs typeface="B Nazanin"/>
              </a:rPr>
              <a:t>بالینی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80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خلاصه فعالیتهای انجام شده در مرکز مطالعات و توسعه آموزش علوم پزشکی دانشگاه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rgbClr val="000000"/>
                </a:solidFill>
                <a:ea typeface="Calibri"/>
                <a:cs typeface="B Nazanin"/>
              </a:rPr>
              <a:t>خرید مولاژ های سالن مهارتهای </a:t>
            </a:r>
            <a:r>
              <a:rPr lang="ar-SA" b="1" dirty="0" smtClean="0">
                <a:solidFill>
                  <a:srgbClr val="000000"/>
                </a:solidFill>
                <a:ea typeface="Calibri"/>
                <a:cs typeface="B Nazanin"/>
              </a:rPr>
              <a:t>بالینی</a:t>
            </a:r>
            <a:r>
              <a:rPr lang="fa-IR" b="1" dirty="0" smtClean="0">
                <a:solidFill>
                  <a:srgbClr val="000000"/>
                </a:solidFill>
                <a:ea typeface="Calibri"/>
                <a:cs typeface="B Nazanin"/>
              </a:rPr>
              <a:t> جهت تجهیز </a:t>
            </a:r>
            <a:r>
              <a:rPr lang="en-US" b="1" dirty="0" smtClean="0">
                <a:solidFill>
                  <a:srgbClr val="000000"/>
                </a:solidFill>
                <a:ea typeface="Calibri"/>
                <a:cs typeface="B Nazanin"/>
              </a:rPr>
              <a:t>Skill Lab</a:t>
            </a:r>
            <a:r>
              <a:rPr lang="fa-IR" b="1" dirty="0" smtClean="0">
                <a:solidFill>
                  <a:srgbClr val="000000"/>
                </a:solidFill>
                <a:ea typeface="Calibri"/>
                <a:cs typeface="B Nazanin"/>
              </a:rPr>
              <a:t>مرکز و دانشکده ها و مراکز آموزشی درمانی تابعه به مبلغ بیش از 2 میلیارد تومان</a:t>
            </a:r>
          </a:p>
          <a:p>
            <a:pPr marR="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ar-SA" b="1" dirty="0">
                <a:solidFill>
                  <a:srgbClr val="000000"/>
                </a:solidFill>
                <a:ea typeface="Calibri"/>
                <a:cs typeface="B Nazanin"/>
              </a:rPr>
              <a:t>خرید شبیه ساز آموزش </a:t>
            </a:r>
            <a:r>
              <a:rPr lang="fa-IR" b="1" dirty="0" smtClean="0">
                <a:solidFill>
                  <a:srgbClr val="000000"/>
                </a:solidFill>
                <a:ea typeface="Calibri"/>
                <a:cs typeface="B Nazanin"/>
              </a:rPr>
              <a:t>تشریح</a:t>
            </a:r>
            <a:endParaRPr lang="en-US" dirty="0">
              <a:latin typeface="Times New Roman"/>
              <a:ea typeface="Times New Roman"/>
            </a:endParaRPr>
          </a:p>
          <a:p>
            <a:pPr marR="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ar-SA" b="1" dirty="0">
                <a:solidFill>
                  <a:srgbClr val="000000"/>
                </a:solidFill>
                <a:ea typeface="Calibri"/>
                <a:cs typeface="B Nazanin"/>
              </a:rPr>
              <a:t>اجرای ارزشیابی 360 درجه</a:t>
            </a:r>
            <a:endParaRPr lang="en-US" dirty="0">
              <a:latin typeface="Times New Roman"/>
              <a:ea typeface="Times New Roman"/>
            </a:endParaRPr>
          </a:p>
          <a:p>
            <a:pPr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rgbClr val="000000"/>
                </a:solidFill>
                <a:ea typeface="Calibri"/>
                <a:cs typeface="B Nazanin"/>
              </a:rPr>
              <a:t>ارتقای نمایه های مجله به </a:t>
            </a:r>
            <a:r>
              <a:rPr lang="fa-IR" b="1" dirty="0">
                <a:solidFill>
                  <a:srgbClr val="000000"/>
                </a:solidFill>
                <a:ea typeface="Calibri"/>
                <a:cs typeface="B Nazanin"/>
              </a:rPr>
              <a:t>۹</a:t>
            </a:r>
            <a:r>
              <a:rPr lang="ar-SA" b="1" dirty="0">
                <a:solidFill>
                  <a:srgbClr val="000000"/>
                </a:solidFill>
                <a:ea typeface="Calibri"/>
                <a:cs typeface="B Nazanin"/>
              </a:rPr>
              <a:t> </a:t>
            </a:r>
            <a:r>
              <a:rPr lang="ar-SA" b="1" dirty="0" smtClean="0">
                <a:solidFill>
                  <a:srgbClr val="000000"/>
                </a:solidFill>
                <a:ea typeface="Calibri"/>
                <a:cs typeface="B Nazanin"/>
              </a:rPr>
              <a:t>مورد</a:t>
            </a:r>
            <a:endParaRPr lang="fa-IR" b="1" dirty="0" smtClean="0">
              <a:solidFill>
                <a:srgbClr val="000000"/>
              </a:solidFill>
              <a:ea typeface="Calibri"/>
              <a:cs typeface="B Nazanin"/>
            </a:endParaRPr>
          </a:p>
          <a:p>
            <a:pPr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SA" b="1" dirty="0">
                <a:solidFill>
                  <a:srgbClr val="000000"/>
                </a:solidFill>
                <a:ea typeface="Calibri"/>
                <a:cs typeface="B Nazanin"/>
              </a:rPr>
              <a:t>بارگذاری مقالات مجله در شبکه های </a:t>
            </a:r>
            <a:r>
              <a:rPr lang="en-US" b="1" dirty="0" smtClean="0">
                <a:solidFill>
                  <a:srgbClr val="000000"/>
                </a:solidFill>
                <a:ea typeface="Calibri"/>
                <a:cs typeface="B Nazanin"/>
              </a:rPr>
              <a:t>Academia</a:t>
            </a:r>
            <a:r>
              <a:rPr lang="ar-SA" b="1" dirty="0" smtClean="0">
                <a:solidFill>
                  <a:srgbClr val="000000"/>
                </a:solidFill>
                <a:ea typeface="Calibri"/>
                <a:cs typeface="B Nazanin"/>
              </a:rPr>
              <a:t> </a:t>
            </a:r>
            <a:r>
              <a:rPr lang="ar-SA" b="1" dirty="0">
                <a:solidFill>
                  <a:srgbClr val="000000"/>
                </a:solidFill>
                <a:ea typeface="Calibri"/>
                <a:cs typeface="B Nazanin"/>
              </a:rPr>
              <a:t>و </a:t>
            </a:r>
            <a:r>
              <a:rPr lang="en-US" b="1" dirty="0" smtClean="0">
                <a:solidFill>
                  <a:srgbClr val="000000"/>
                </a:solidFill>
                <a:ea typeface="Calibri"/>
                <a:cs typeface="B Nazanin"/>
              </a:rPr>
              <a:t>Linked in</a:t>
            </a:r>
            <a:r>
              <a:rPr lang="ar-SA" b="1" dirty="0" smtClean="0">
                <a:solidFill>
                  <a:srgbClr val="000000"/>
                </a:solidFill>
                <a:ea typeface="Calibri"/>
                <a:cs typeface="B Nazanin"/>
              </a:rPr>
              <a:t> </a:t>
            </a:r>
            <a:r>
              <a:rPr lang="ar-SA" b="1" dirty="0">
                <a:solidFill>
                  <a:srgbClr val="000000"/>
                </a:solidFill>
                <a:ea typeface="Calibri"/>
                <a:cs typeface="B Nazanin"/>
              </a:rPr>
              <a:t>جهت افزایش </a:t>
            </a:r>
            <a:r>
              <a:rPr lang="fa-IR" b="1" dirty="0" smtClean="0">
                <a:solidFill>
                  <a:srgbClr val="000000"/>
                </a:solidFill>
                <a:ea typeface="Calibri"/>
                <a:cs typeface="B Nazanin"/>
              </a:rPr>
              <a:t>بازدید </a:t>
            </a:r>
            <a:r>
              <a:rPr lang="ar-SA" b="1" dirty="0" smtClean="0">
                <a:solidFill>
                  <a:srgbClr val="000000"/>
                </a:solidFill>
                <a:ea typeface="Calibri"/>
                <a:cs typeface="B Nazanin"/>
              </a:rPr>
              <a:t>مقالات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10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Titr" panose="00000700000000000000" pitchFamily="2" charset="-78"/>
              </a:rPr>
              <a:t>خلاصه فعالیتهای انجام شده در مرکز مطالعات و توسعه آموزش علوم پزشکی دانشگاه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fa-IR" b="1" dirty="0">
                <a:solidFill>
                  <a:srgbClr val="000000"/>
                </a:solidFill>
                <a:latin typeface="Trebuchet MS"/>
                <a:cs typeface="B Nazanin"/>
              </a:rPr>
              <a:t>کسب رتبه برتر در پانزدهمین و شانزدهمین جشنواره کشوری شهید مطهری </a:t>
            </a:r>
            <a:endParaRPr lang="en-US" b="1" dirty="0" smtClean="0">
              <a:solidFill>
                <a:srgbClr val="000000"/>
              </a:solidFill>
              <a:latin typeface="Trebuchet MS"/>
              <a:cs typeface="B Nazanin"/>
            </a:endParaRPr>
          </a:p>
          <a:p>
            <a:pPr marR="0" lvl="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endParaRPr lang="en-US" dirty="0">
              <a:latin typeface="Times New Roman"/>
              <a:ea typeface="Times New Roman"/>
            </a:endParaRPr>
          </a:p>
          <a:p>
            <a:pPr marR="0" lvl="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fa-IR" b="1" dirty="0">
                <a:solidFill>
                  <a:srgbClr val="000000"/>
                </a:solidFill>
                <a:latin typeface="Trebuchet MS"/>
                <a:cs typeface="B Nazanin"/>
              </a:rPr>
              <a:t>کسب مدال </a:t>
            </a:r>
            <a:r>
              <a:rPr lang="fa-IR" b="1" dirty="0" smtClean="0">
                <a:solidFill>
                  <a:srgbClr val="000000"/>
                </a:solidFill>
                <a:latin typeface="Trebuchet MS"/>
                <a:cs typeface="B Nazanin"/>
              </a:rPr>
              <a:t>و </a:t>
            </a:r>
            <a:r>
              <a:rPr lang="fa-IR" b="1" dirty="0">
                <a:solidFill>
                  <a:srgbClr val="000000"/>
                </a:solidFill>
                <a:latin typeface="Trebuchet MS"/>
                <a:cs typeface="B Nazanin"/>
              </a:rPr>
              <a:t>دیپلم افتخار حیطه استدلال بالینی و تفکر در علوم پایه  در چهاردهمین المپیاد علمی دانشجویان </a:t>
            </a:r>
            <a:r>
              <a:rPr lang="fa-IR" b="1" dirty="0" smtClean="0">
                <a:solidFill>
                  <a:srgbClr val="000000"/>
                </a:solidFill>
                <a:latin typeface="Trebuchet MS"/>
                <a:cs typeface="B Nazanin"/>
              </a:rPr>
              <a:t>پزشکی</a:t>
            </a:r>
            <a:endParaRPr lang="en-US" b="1" dirty="0" smtClean="0">
              <a:solidFill>
                <a:srgbClr val="000000"/>
              </a:solidFill>
              <a:latin typeface="Trebuchet MS"/>
              <a:cs typeface="B Nazanin"/>
            </a:endParaRPr>
          </a:p>
          <a:p>
            <a:pPr marR="0" lvl="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endParaRPr lang="en-US" dirty="0">
              <a:latin typeface="Times New Roman"/>
              <a:ea typeface="Times New Roman"/>
            </a:endParaRPr>
          </a:p>
          <a:p>
            <a:pPr marR="0" lvl="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fa-IR" b="1" dirty="0">
                <a:solidFill>
                  <a:srgbClr val="000000"/>
                </a:solidFill>
                <a:latin typeface="Trebuchet MS"/>
                <a:cs typeface="B Nazanin"/>
              </a:rPr>
              <a:t>کسب کرسی کمیته مشورتی دانشجویی کشوربرای سال سوم </a:t>
            </a:r>
            <a:r>
              <a:rPr lang="fa-IR" b="1" dirty="0" smtClean="0">
                <a:solidFill>
                  <a:srgbClr val="000000"/>
                </a:solidFill>
                <a:latin typeface="Trebuchet MS"/>
                <a:cs typeface="B Nazanin"/>
              </a:rPr>
              <a:t>پیاپی</a:t>
            </a:r>
            <a:endParaRPr lang="en-US" b="1" dirty="0" smtClean="0">
              <a:solidFill>
                <a:srgbClr val="000000"/>
              </a:solidFill>
              <a:latin typeface="Trebuchet MS"/>
              <a:cs typeface="B Nazanin"/>
            </a:endParaRPr>
          </a:p>
          <a:p>
            <a:pPr marR="0" lvl="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endParaRPr lang="en-US" dirty="0">
              <a:latin typeface="Times New Roman"/>
              <a:ea typeface="Times New Roman"/>
            </a:endParaRPr>
          </a:p>
          <a:p>
            <a:pPr marR="0" lvl="0" algn="r" rtl="1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v"/>
              <a:tabLst>
                <a:tab pos="457200" algn="l"/>
              </a:tabLst>
            </a:pPr>
            <a:r>
              <a:rPr lang="fa-IR" b="1" dirty="0">
                <a:solidFill>
                  <a:srgbClr val="000000"/>
                </a:solidFill>
                <a:latin typeface="Trebuchet MS"/>
                <a:cs typeface="B Nazanin"/>
              </a:rPr>
              <a:t>برگزاری اولین مدرسه تابستانه علوم پایه</a:t>
            </a:r>
            <a:endParaRPr lang="en-US" dirty="0">
              <a:latin typeface="Times New Roman"/>
              <a:ea typeface="Times New Roman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23" y="1571834"/>
            <a:ext cx="5124623" cy="51094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38042" y="262760"/>
            <a:ext cx="5717627" cy="6451550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</a:pPr>
            <a:endParaRPr lang="fa-IR" sz="1250" dirty="0" smtClean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250" dirty="0" smtClean="0">
                <a:cs typeface="B Titr" panose="00000700000000000000" pitchFamily="2" charset="-78"/>
              </a:rPr>
              <a:t>دبیر کمیته دانشجویی مرکز </a:t>
            </a:r>
            <a:r>
              <a:rPr lang="fa-IR" sz="1250" dirty="0">
                <a:cs typeface="B Titr" panose="00000700000000000000" pitchFamily="2" charset="-78"/>
              </a:rPr>
              <a:t>مطالعات </a:t>
            </a:r>
            <a:r>
              <a:rPr lang="fa-IR" sz="1250" dirty="0" smtClean="0">
                <a:cs typeface="B Titr" panose="00000700000000000000" pitchFamily="2" charset="-78"/>
              </a:rPr>
              <a:t>و توسعه آموزش پزشکی دانشگاه 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IQ" sz="1250" dirty="0" smtClean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دبیر کمیته </a:t>
            </a:r>
            <a:r>
              <a:rPr lang="ar-IQ" sz="1250" dirty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دانشجویی </a:t>
            </a:r>
            <a:r>
              <a:rPr lang="en-US" sz="1250" dirty="0" smtClean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EDC</a:t>
            </a:r>
            <a:r>
              <a:rPr lang="fa-IR" sz="1250" dirty="0" smtClean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 </a:t>
            </a:r>
            <a:r>
              <a:rPr lang="ar-IQ" sz="1250" dirty="0" smtClean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در </a:t>
            </a:r>
            <a:r>
              <a:rPr lang="ar-IQ" sz="1250" dirty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کمیته مرکزی </a:t>
            </a:r>
            <a:r>
              <a:rPr lang="en-US" sz="1250" dirty="0" smtClean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EDC</a:t>
            </a:r>
            <a:r>
              <a:rPr lang="fa-IR" sz="1250" dirty="0" smtClean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 </a:t>
            </a:r>
            <a:r>
              <a:rPr lang="ar-IQ" sz="1250" dirty="0" smtClean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وزارت </a:t>
            </a:r>
            <a:r>
              <a:rPr lang="ar-IQ" sz="1250" dirty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بهداشت برای </a:t>
            </a:r>
            <a:r>
              <a:rPr lang="fa-IR" sz="1250" dirty="0" smtClean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سه</a:t>
            </a:r>
            <a:r>
              <a:rPr lang="ar-IQ" sz="1250" dirty="0" smtClean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 </a:t>
            </a:r>
            <a:r>
              <a:rPr lang="ar-IQ" sz="1250" dirty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دوره </a:t>
            </a:r>
            <a:r>
              <a:rPr lang="ar-IQ" sz="1250" dirty="0" smtClean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پیاپی</a:t>
            </a:r>
            <a:endParaRPr lang="fa-IR" sz="1250" dirty="0" smtClean="0">
              <a:solidFill>
                <a:srgbClr val="000000"/>
              </a:solidFill>
              <a:latin typeface="Vazir"/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IQ" sz="1250" dirty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کسب فرآیند برتر حیطه یاددهی-یادگیری شانزدهمین جشنواره آموزشی شهید مطهری و تقدیر معاون محترم آموزشی وزارت بهداشت</a:t>
            </a:r>
            <a:endParaRPr lang="fa-IR" sz="1250" dirty="0">
              <a:solidFill>
                <a:srgbClr val="000000"/>
              </a:solidFill>
              <a:latin typeface="Vazir"/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IQ" sz="1250" dirty="0" smtClean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مسئول </a:t>
            </a:r>
            <a:r>
              <a:rPr lang="ar-IQ" sz="1250" dirty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کارگروه ارزشیابی کمیته های دانشجویی کشور در وزرات بهداشت ، درمان و آموزشی </a:t>
            </a:r>
            <a:r>
              <a:rPr lang="ar-IQ" sz="1250" dirty="0" smtClean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پزشکی</a:t>
            </a:r>
            <a:endParaRPr lang="fa-IR" sz="1250" dirty="0" smtClean="0">
              <a:solidFill>
                <a:srgbClr val="000000"/>
              </a:solidFill>
              <a:latin typeface="Vazir"/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IQ" sz="1250" dirty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مشارکت </a:t>
            </a:r>
            <a:r>
              <a:rPr lang="ar-IQ" sz="1250" dirty="0" smtClean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فعال در </a:t>
            </a:r>
            <a:r>
              <a:rPr lang="ar-IQ" sz="1250" dirty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تیم برگزاری دومین جشنواره دانشجویی ایده های نوآورانه آموزشی دانشگاه های علوم </a:t>
            </a:r>
            <a:r>
              <a:rPr lang="ar-IQ" sz="1250" dirty="0" smtClean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پزشکی کشور</a:t>
            </a:r>
            <a:endParaRPr lang="fa-IR" sz="1250" dirty="0" smtClean="0">
              <a:solidFill>
                <a:srgbClr val="000000"/>
              </a:solidFill>
              <a:latin typeface="Vazir"/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IQ" sz="1250" dirty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عضو کمیته علمی و هیئت داوران اولین رویداد ملی آموزش‌پزشکی "آپامه" به میزبانی دانشگاه علوم پزشکی شهید صدوقی </a:t>
            </a:r>
            <a:r>
              <a:rPr lang="ar-IQ" sz="1250" dirty="0" smtClean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یزد</a:t>
            </a:r>
            <a:endParaRPr lang="fa-IR" sz="1250" dirty="0" smtClean="0">
              <a:solidFill>
                <a:srgbClr val="000000"/>
              </a:solidFill>
              <a:latin typeface="Vazir"/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IQ" sz="1250" dirty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عضویت </a:t>
            </a:r>
            <a:r>
              <a:rPr lang="ar-IQ" sz="1250" dirty="0" smtClean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در </a:t>
            </a:r>
            <a:r>
              <a:rPr lang="ar-IQ" sz="1250" dirty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هیئت داوران جشنواره آموزشی شهید مطهری </a:t>
            </a:r>
            <a:r>
              <a:rPr lang="ar-IQ" sz="1250" dirty="0" smtClean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دانشگاه</a:t>
            </a:r>
            <a:endParaRPr lang="fa-IR" sz="1250" dirty="0" smtClean="0">
              <a:solidFill>
                <a:srgbClr val="000000"/>
              </a:solidFill>
              <a:latin typeface="Vazir"/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IQ" sz="1250" dirty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عضویت </a:t>
            </a:r>
            <a:r>
              <a:rPr lang="ar-IQ" sz="1250" dirty="0" smtClean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در </a:t>
            </a:r>
            <a:r>
              <a:rPr lang="ar-IQ" sz="1250" dirty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شورای کلان منطقه۱ آمایشی</a:t>
            </a:r>
            <a:endParaRPr lang="fa-IR" sz="1250" dirty="0" smtClean="0">
              <a:solidFill>
                <a:srgbClr val="000000"/>
              </a:solidFill>
              <a:latin typeface="Vazir"/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IQ" sz="1250" dirty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افتتاح دفتر و تالیف اساسنامه منتورینگ </a:t>
            </a:r>
            <a:r>
              <a:rPr lang="ar-IQ" sz="1250" dirty="0" smtClean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دانشگاه</a:t>
            </a:r>
            <a:endParaRPr lang="fa-IR" sz="1250" dirty="0" smtClean="0">
              <a:solidFill>
                <a:srgbClr val="000000"/>
              </a:solidFill>
              <a:latin typeface="Vazir"/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IQ" sz="1250" dirty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مشارکت و حضور </a:t>
            </a:r>
            <a:r>
              <a:rPr lang="ar-IQ" sz="1250" dirty="0" smtClean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در </a:t>
            </a:r>
            <a:r>
              <a:rPr lang="ar-IQ" sz="1250" dirty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اجلاس مدیران </a:t>
            </a:r>
            <a:r>
              <a:rPr lang="en-US" sz="1250" dirty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EDC </a:t>
            </a:r>
            <a:r>
              <a:rPr lang="ar-IQ" sz="1250" dirty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علوم پزشکی کشور به میزبانی دانشگاه علوم پزشکی </a:t>
            </a:r>
            <a:r>
              <a:rPr lang="ar-IQ" sz="1250" dirty="0" smtClean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تهران</a:t>
            </a:r>
            <a:endParaRPr lang="fa-IR" sz="1250" dirty="0" smtClean="0">
              <a:solidFill>
                <a:srgbClr val="000000"/>
              </a:solidFill>
              <a:latin typeface="Vazir"/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IQ" sz="1250" dirty="0" smtClean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عضویت در کمیته </a:t>
            </a:r>
            <a:r>
              <a:rPr lang="ar-IQ" sz="1250" dirty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برنامه‌ریزی درسی دانشکده پزشکی دانشگاه علوم پزشکی </a:t>
            </a:r>
            <a:r>
              <a:rPr lang="ar-IQ" sz="1250" dirty="0" smtClean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بابل</a:t>
            </a:r>
            <a:endParaRPr lang="fa-IR" sz="1250" dirty="0" smtClean="0">
              <a:solidFill>
                <a:srgbClr val="000000"/>
              </a:solidFill>
              <a:latin typeface="Vazir"/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250" dirty="0" smtClean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ح</a:t>
            </a:r>
            <a:r>
              <a:rPr lang="ar-IQ" sz="1250" dirty="0" smtClean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ضور بعنوان </a:t>
            </a:r>
            <a:r>
              <a:rPr lang="ar-IQ" sz="1250" dirty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عضو هیئت رئیسه و برگزارکننده سمپوزیوم با عنوان تقلب در آزمون‌های علوم پزشکی در بیست‌وچهارمین همایش آموزش علوم پزشکی </a:t>
            </a:r>
            <a:r>
              <a:rPr lang="ar-IQ" sz="1250" dirty="0" smtClean="0">
                <a:solidFill>
                  <a:srgbClr val="000000"/>
                </a:solidFill>
                <a:latin typeface="Vazir"/>
                <a:cs typeface="B Titr" panose="00000700000000000000" pitchFamily="2" charset="-78"/>
              </a:rPr>
              <a:t>کشور</a:t>
            </a:r>
            <a:endParaRPr lang="fa-IR" sz="1250" dirty="0" smtClean="0">
              <a:solidFill>
                <a:srgbClr val="000000"/>
              </a:solidFill>
              <a:latin typeface="Vazir"/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9788" y="796834"/>
            <a:ext cx="5091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جناب آقای علی اکبر خسروی لاریجانی</a:t>
            </a:r>
            <a:endParaRPr lang="en-US" sz="2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88825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697043" cy="82391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9735" y="1488831"/>
            <a:ext cx="4728033" cy="43834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301" y="1398518"/>
            <a:ext cx="5183188" cy="5105445"/>
          </a:xfrm>
        </p:spPr>
        <p:txBody>
          <a:bodyPr>
            <a:normAutofit/>
          </a:bodyPr>
          <a:lstStyle/>
          <a:p>
            <a:pPr lvl="0"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2200" dirty="0">
                <a:cs typeface="B Titr" panose="00000700000000000000" pitchFamily="2" charset="-78"/>
              </a:rPr>
              <a:t>عضو شورای مرکزی کمیته دانشجویی توسعه آموزش</a:t>
            </a:r>
            <a:endParaRPr lang="en-US" sz="2200" dirty="0">
              <a:cs typeface="B Titr" panose="00000700000000000000" pitchFamily="2" charset="-78"/>
            </a:endParaRPr>
          </a:p>
          <a:p>
            <a:pPr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2200" dirty="0" smtClean="0">
                <a:cs typeface="B Titr" panose="00000700000000000000" pitchFamily="2" charset="-78"/>
              </a:rPr>
              <a:t>رتبه برتر آزمون پره انترنی </a:t>
            </a:r>
          </a:p>
          <a:p>
            <a:pPr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2200" dirty="0" smtClean="0">
                <a:cs typeface="B Titr" panose="00000700000000000000" pitchFamily="2" charset="-78"/>
              </a:rPr>
              <a:t>کسب دیپلم افتخار حیطه استدلال بالینی در چهاردهمین المپیاد علمی کشوری دانشجویان علوم پزشکی</a:t>
            </a:r>
          </a:p>
          <a:p>
            <a:pPr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2200" dirty="0" smtClean="0">
                <a:cs typeface="B Titr" panose="00000700000000000000" pitchFamily="2" charset="-78"/>
              </a:rPr>
              <a:t>عضو فعال شبکه همکاری آکادمیک استاد و دانشجو(</a:t>
            </a:r>
            <a:r>
              <a:rPr lang="en-US" sz="2200" dirty="0" smtClean="0">
                <a:cs typeface="B Titr" panose="00000700000000000000" pitchFamily="2" charset="-78"/>
              </a:rPr>
              <a:t>NASAAMED</a:t>
            </a:r>
            <a:r>
              <a:rPr lang="fa-IR" sz="2200" dirty="0" smtClean="0">
                <a:cs typeface="B Titr" panose="00000700000000000000" pitchFamily="2" charset="-78"/>
              </a:rPr>
              <a:t>)برای ارتقا آموزش پزشکی</a:t>
            </a:r>
          </a:p>
          <a:p>
            <a:pPr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2200" dirty="0" smtClean="0">
                <a:cs typeface="B Titr" panose="00000700000000000000" pitchFamily="2" charset="-78"/>
              </a:rPr>
              <a:t>10 درصد اول ورودی براساس معدل</a:t>
            </a:r>
          </a:p>
          <a:p>
            <a:pPr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2200" dirty="0" smtClean="0">
                <a:cs typeface="B Titr" panose="00000700000000000000" pitchFamily="2" charset="-78"/>
              </a:rPr>
              <a:t>2/5 درصد برتر آزمون پیش کارورزی اسفندماه 1400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705" y="560997"/>
            <a:ext cx="5048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8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جناب آقای محمد امین حاجی اندواری</a:t>
            </a:r>
            <a:endParaRPr lang="en-US" sz="28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3018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7" y="1690688"/>
            <a:ext cx="5157787" cy="45925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681163"/>
            <a:ext cx="5183188" cy="4602071"/>
          </a:xfrm>
        </p:spPr>
        <p:txBody>
          <a:bodyPr>
            <a:normAutofit fontScale="85000" lnSpcReduction="10000"/>
          </a:bodyPr>
          <a:lstStyle/>
          <a:p>
            <a:pPr lvl="0"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800" dirty="0">
                <a:solidFill>
                  <a:prstClr val="black"/>
                </a:solidFill>
                <a:cs typeface="B Titr" panose="00000700000000000000" pitchFamily="2" charset="-78"/>
              </a:rPr>
              <a:t>عضو شورای مرکزی کمیته دانشجویی توسعه آموزش</a:t>
            </a:r>
            <a:endParaRPr lang="en-US" sz="18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800" dirty="0" smtClean="0">
                <a:cs typeface="B Titr" panose="00000700000000000000" pitchFamily="2" charset="-78"/>
              </a:rPr>
              <a:t>هیات تحریریه مجله پویش </a:t>
            </a:r>
          </a:p>
          <a:p>
            <a:pPr algn="r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800" dirty="0" smtClean="0">
                <a:cs typeface="B Titr" panose="00000700000000000000" pitchFamily="2" charset="-78"/>
              </a:rPr>
              <a:t>مسئول برگزاری کارگاههای توانمندسازی کمیته دانشجویی</a:t>
            </a:r>
          </a:p>
          <a:p>
            <a:pPr lvl="0" algn="r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800" dirty="0">
                <a:solidFill>
                  <a:prstClr val="black"/>
                </a:solidFill>
                <a:cs typeface="B Titr" panose="00000700000000000000" pitchFamily="2" charset="-78"/>
              </a:rPr>
              <a:t>رتبه 144 کنکور سراسری 1395</a:t>
            </a:r>
          </a:p>
          <a:p>
            <a:pPr lvl="0" algn="r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800" dirty="0">
                <a:solidFill>
                  <a:prstClr val="black"/>
                </a:solidFill>
                <a:cs typeface="B Titr" panose="00000700000000000000" pitchFamily="2" charset="-78"/>
              </a:rPr>
              <a:t>رتبه اول معدل در دانشجویان هم رشته هم ورودی با معدل 18/66 </a:t>
            </a:r>
          </a:p>
          <a:p>
            <a:pPr algn="r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800" dirty="0" smtClean="0">
                <a:cs typeface="B Titr" panose="00000700000000000000" pitchFamily="2" charset="-78"/>
              </a:rPr>
              <a:t>دانشجوی برتر کارشناسی ارشد آموزش پزشکی</a:t>
            </a:r>
          </a:p>
          <a:p>
            <a:pPr algn="r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800" dirty="0" smtClean="0">
                <a:cs typeface="B Titr" panose="00000700000000000000" pitchFamily="2" charset="-78"/>
              </a:rPr>
              <a:t>رتبه 11 کشوری در آزمون پره انترنی 1400</a:t>
            </a:r>
          </a:p>
          <a:p>
            <a:pPr algn="r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800" dirty="0" smtClean="0">
                <a:cs typeface="B Titr" panose="00000700000000000000" pitchFamily="2" charset="-78"/>
              </a:rPr>
              <a:t>رتبه 25 کشوری در آزمون دستیاری 1402</a:t>
            </a:r>
          </a:p>
          <a:p>
            <a:pPr algn="r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800" dirty="0" smtClean="0">
                <a:cs typeface="B Titr" panose="00000700000000000000" pitchFamily="2" charset="-78"/>
              </a:rPr>
              <a:t>عضو کمیته تحقیقات دانشجویی</a:t>
            </a:r>
          </a:p>
          <a:p>
            <a:pPr algn="r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800" dirty="0" smtClean="0">
                <a:cs typeface="B Titr" panose="00000700000000000000" pitchFamily="2" charset="-78"/>
              </a:rPr>
              <a:t>داور همایشهای علمی دانشجویی کشوری </a:t>
            </a:r>
          </a:p>
          <a:p>
            <a:pPr algn="r" rtl="1">
              <a:lnSpc>
                <a:spcPct val="15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en-US" sz="1800" dirty="0">
              <a:cs typeface="B Titr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57568" y="808895"/>
            <a:ext cx="4722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جناب آقای سید امیر محمد رضایی مجد </a:t>
            </a:r>
            <a:endParaRPr lang="en-US" sz="2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45680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5574" y="1681163"/>
            <a:ext cx="2747474" cy="823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9765" y="156754"/>
            <a:ext cx="5183188" cy="6518365"/>
          </a:xfrm>
        </p:spPr>
        <p:txBody>
          <a:bodyPr>
            <a:noAutofit/>
          </a:bodyPr>
          <a:lstStyle/>
          <a:p>
            <a:pPr lvl="0" algn="r" rtl="1">
              <a:lnSpc>
                <a:spcPct val="120000"/>
              </a:lnSpc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ar-IQ" sz="1600" b="1" dirty="0">
                <a:solidFill>
                  <a:prstClr val="black"/>
                </a:solidFill>
                <a:cs typeface="B Titr" panose="00000700000000000000" pitchFamily="2" charset="-78"/>
              </a:rPr>
              <a:t>عضو شورای مرکزی </a:t>
            </a:r>
            <a:r>
              <a:rPr lang="fa-IR" sz="1600" b="1" dirty="0">
                <a:solidFill>
                  <a:prstClr val="black"/>
                </a:solidFill>
                <a:cs typeface="B Titr" panose="00000700000000000000" pitchFamily="2" charset="-78"/>
              </a:rPr>
              <a:t>کمیته دانشجویی توسعه آموزش</a:t>
            </a:r>
          </a:p>
          <a:p>
            <a:pPr lvl="0"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600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دبیر </a:t>
            </a:r>
            <a:r>
              <a:rPr lang="fa-IR" sz="1600" b="1" dirty="0">
                <a:solidFill>
                  <a:prstClr val="black"/>
                </a:solidFill>
                <a:cs typeface="B Titr" panose="00000700000000000000" pitchFamily="2" charset="-78"/>
              </a:rPr>
              <a:t>مستندات علمی کمیته دانشجویی مرکز توسعه اموزش پزشکی(</a:t>
            </a:r>
            <a:r>
              <a:rPr lang="en-US" sz="1600" b="1" dirty="0">
                <a:solidFill>
                  <a:prstClr val="black"/>
                </a:solidFill>
                <a:cs typeface="B Titr" panose="00000700000000000000" pitchFamily="2" charset="-78"/>
              </a:rPr>
              <a:t>EDC</a:t>
            </a:r>
            <a:r>
              <a:rPr lang="fa-IR" sz="1600" b="1" dirty="0">
                <a:solidFill>
                  <a:prstClr val="black"/>
                </a:solidFill>
                <a:cs typeface="B Titr" panose="00000700000000000000" pitchFamily="2" charset="-78"/>
              </a:rPr>
              <a:t> ) دانشگاه علوم پزشکی </a:t>
            </a:r>
            <a:r>
              <a:rPr lang="fa-IR" sz="1600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بابل</a:t>
            </a:r>
            <a:endParaRPr lang="fa-IR" sz="13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lvl="0"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600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مدیر مسئول نشریه علمی-آموزشی پویش کمیته دانشجویی </a:t>
            </a:r>
            <a:r>
              <a:rPr lang="en-US" sz="1600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EDC</a:t>
            </a:r>
            <a:r>
              <a:rPr lang="fa-IR" sz="1600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 </a:t>
            </a:r>
          </a:p>
          <a:p>
            <a:pPr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Titr" panose="00000700000000000000" pitchFamily="2" charset="-78"/>
              </a:rPr>
              <a:t>دانشجوی برتر پزشکی دانشگاه علوم پزشکی بابل با معدل کل بالای  ۱۸</a:t>
            </a:r>
          </a:p>
          <a:p>
            <a:pPr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Titr" panose="00000700000000000000" pitchFamily="2" charset="-78"/>
              </a:rPr>
              <a:t>دانشجوی برتر کارشناسی ارشد آموزش پزشکی دانشگاه شهید بهشتی تهران، با معدل کل بالای ۱۸ </a:t>
            </a:r>
          </a:p>
          <a:p>
            <a:pPr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Titr" panose="00000700000000000000" pitchFamily="2" charset="-78"/>
              </a:rPr>
              <a:t>دارای مدرک مربی قرآنی از اداره قرآن وزارت بهداشت</a:t>
            </a:r>
          </a:p>
          <a:p>
            <a:pPr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Titr" panose="00000700000000000000" pitchFamily="2" charset="-78"/>
              </a:rPr>
              <a:t>دانش آموخته پودمان ارتباطات سلامت دانشگاه علامه طباطبایی </a:t>
            </a:r>
          </a:p>
          <a:p>
            <a:pPr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Titr" panose="00000700000000000000" pitchFamily="2" charset="-78"/>
              </a:rPr>
              <a:t>عضو شورای جمع سپاری فرهنگستان علوم پزشکی کشور</a:t>
            </a:r>
          </a:p>
          <a:p>
            <a:pPr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Titr" panose="00000700000000000000" pitchFamily="2" charset="-78"/>
              </a:rPr>
              <a:t>دبیر هیئت های دانشجویی استان مازندران</a:t>
            </a:r>
          </a:p>
          <a:p>
            <a:pPr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Titr" panose="00000700000000000000" pitchFamily="2" charset="-78"/>
              </a:rPr>
              <a:t>عضو کارگروه سلامت معنوی دانشگاه</a:t>
            </a:r>
          </a:p>
          <a:p>
            <a:pPr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Titr" panose="00000700000000000000" pitchFamily="2" charset="-78"/>
              </a:rPr>
              <a:t>عضو ستاد اقامه نماز دانشگاه</a:t>
            </a:r>
          </a:p>
          <a:p>
            <a:pPr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Titr" panose="00000700000000000000" pitchFamily="2" charset="-78"/>
              </a:rPr>
              <a:t>ویراستار نشریه طبیب هیئت مکتب الشهدا دانشگاه علوم پزشکی بابل</a:t>
            </a:r>
          </a:p>
          <a:p>
            <a:pPr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Titr" panose="00000700000000000000" pitchFamily="2" charset="-78"/>
              </a:rPr>
              <a:t> دارنده لوح سپاس جهاد در کرونا از ریاست وقت دانشگاه</a:t>
            </a:r>
          </a:p>
          <a:p>
            <a:pPr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Titr" panose="00000700000000000000" pitchFamily="2" charset="-78"/>
              </a:rPr>
              <a:t> عضو شورای مرکزی کانون قرآن و عترت دانشگاه علوم پزشکی بابل</a:t>
            </a:r>
          </a:p>
          <a:p>
            <a:pPr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Titr" panose="00000700000000000000" pitchFamily="2" charset="-78"/>
              </a:rPr>
              <a:t> عضو کارگروه رسانه و خانواده دانشگاه</a:t>
            </a:r>
          </a:p>
          <a:p>
            <a:pPr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Titr" panose="00000700000000000000" pitchFamily="2" charset="-78"/>
              </a:rPr>
              <a:t> عضو کمیته ناظر بر نشریات دانشجویی دانشگاه</a:t>
            </a:r>
          </a:p>
          <a:p>
            <a:pPr algn="r" rtl="1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a-IR" sz="1600" b="1" dirty="0" smtClean="0">
                <a:cs typeface="B Titr" panose="00000700000000000000" pitchFamily="2" charset="-78"/>
              </a:rPr>
              <a:t>عضو کمیته ارزیابی نشریات دانشگاه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0971" y="822961"/>
            <a:ext cx="4097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2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Titr" panose="00000700000000000000" pitchFamily="2" charset="-78"/>
              </a:rPr>
              <a:t>جناب آقای محمد علی قاسمی درزی</a:t>
            </a:r>
            <a:endParaRPr lang="en-US" sz="2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B Titr" panose="00000700000000000000" pitchFamily="2" charset="-78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31" y="1465384"/>
            <a:ext cx="4888522" cy="5064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401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875</Words>
  <Application>Microsoft Office PowerPoint</Application>
  <PresentationFormat>Custom</PresentationFormat>
  <Paragraphs>105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خلاصه فعالیتهای انجام شده در مرکز مطالعات و توسعه آموزش علوم پزشکی دانشگاه</vt:lpstr>
      <vt:lpstr>خلاصه فعالیتهای انجام شده در مرکز مطالعات و توسعه آموزش علوم پزشکی دانشگاه</vt:lpstr>
      <vt:lpstr>خلاصه فعالیتهای انجام شده در مرکز مطالعات و توسعه آموزش علوم پزشکی دانشگاه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Zahra Moradi</dc:creator>
  <cp:lastModifiedBy>Dr Maryam Ghaemi</cp:lastModifiedBy>
  <cp:revision>38</cp:revision>
  <dcterms:created xsi:type="dcterms:W3CDTF">2023-08-20T06:06:09Z</dcterms:created>
  <dcterms:modified xsi:type="dcterms:W3CDTF">2023-08-21T07:13:23Z</dcterms:modified>
</cp:coreProperties>
</file>